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0" r:id="rId2"/>
    <p:sldId id="261" r:id="rId3"/>
    <p:sldId id="262" r:id="rId4"/>
    <p:sldId id="263" r:id="rId5"/>
    <p:sldId id="323" r:id="rId6"/>
    <p:sldId id="277" r:id="rId7"/>
    <p:sldId id="321" r:id="rId8"/>
    <p:sldId id="307" r:id="rId9"/>
    <p:sldId id="309" r:id="rId10"/>
    <p:sldId id="308" r:id="rId11"/>
    <p:sldId id="310" r:id="rId12"/>
    <p:sldId id="312" r:id="rId13"/>
    <p:sldId id="311" r:id="rId14"/>
    <p:sldId id="319" r:id="rId15"/>
    <p:sldId id="315" r:id="rId16"/>
    <p:sldId id="314" r:id="rId17"/>
    <p:sldId id="318" r:id="rId18"/>
    <p:sldId id="301" r:id="rId19"/>
    <p:sldId id="299" r:id="rId20"/>
    <p:sldId id="316" r:id="rId21"/>
    <p:sldId id="324" r:id="rId22"/>
    <p:sldId id="260" r:id="rId23"/>
    <p:sldId id="322" r:id="rId24"/>
    <p:sldId id="30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3" d="100"/>
          <a:sy n="73" d="100"/>
        </p:scale>
        <p:origin x="-312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9C00C-EBEC-418A-B985-B38F4A372F8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6C10E-1FE3-481E-BE02-A9AE7A7CF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9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F3FFF-5DCE-4EFD-BCB4-60DBF3E9A5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88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7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2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25398">
              <a:spcBef>
                <a:spcPts val="65"/>
              </a:spcBef>
            </a:pPr>
            <a:fld id="{81D60167-4931-47E6-BA6A-407CBD079E47}" type="slidenum">
              <a:rPr lang="ru-RU" spc="80" smtClean="0"/>
              <a:pPr marL="25398">
                <a:spcBef>
                  <a:spcPts val="65"/>
                </a:spcBef>
              </a:pPr>
              <a:t>‹#›</a:t>
            </a:fld>
            <a:endParaRPr lang="ru-RU" spc="80" dirty="0"/>
          </a:p>
        </p:txBody>
      </p:sp>
    </p:spTree>
    <p:extLst>
      <p:ext uri="{BB962C8B-B14F-4D97-AF65-F5344CB8AC3E}">
        <p14:creationId xmlns:p14="http://schemas.microsoft.com/office/powerpoint/2010/main" val="175597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80" dirty="0"/>
              <a:pPr marL="25400">
                <a:lnSpc>
                  <a:spcPct val="100000"/>
                </a:lnSpc>
                <a:spcBef>
                  <a:spcPts val="65"/>
                </a:spcBef>
              </a:pPr>
              <a:t>‹#›</a:t>
            </a:fld>
            <a:endParaRPr spc="80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9906000" y="304800"/>
            <a:ext cx="1813034" cy="365988"/>
            <a:chOff x="9899110" y="541044"/>
            <a:chExt cx="1813034" cy="365988"/>
          </a:xfrm>
        </p:grpSpPr>
        <p:sp>
          <p:nvSpPr>
            <p:cNvPr id="8" name="object 2"/>
            <p:cNvSpPr txBox="1"/>
            <p:nvPr/>
          </p:nvSpPr>
          <p:spPr>
            <a:xfrm>
              <a:off x="10259899" y="630800"/>
              <a:ext cx="1452245" cy="21775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1100"/>
                </a:lnSpc>
                <a:spcBef>
                  <a:spcPts val="100"/>
                </a:spcBef>
              </a:pPr>
              <a:r>
                <a:rPr sz="600" b="1" spc="11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МИНИСТЕРСТВО</a:t>
              </a:r>
              <a:r>
                <a:rPr sz="600" b="1" spc="4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600" b="1" spc="12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ОБРАЗОВАНИЯ  </a:t>
              </a:r>
              <a:r>
                <a:rPr sz="600" b="1" spc="11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МОСКОВСКОЙ</a:t>
              </a:r>
              <a:r>
                <a:rPr sz="600" b="1" spc="5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600" b="1" spc="12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ОБЛАСТИ</a:t>
              </a:r>
              <a:endPara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9" name="object 3"/>
            <p:cNvSpPr/>
            <p:nvPr/>
          </p:nvSpPr>
          <p:spPr>
            <a:xfrm>
              <a:off x="9899110" y="541044"/>
              <a:ext cx="275062" cy="365988"/>
            </a:xfrm>
            <a:prstGeom prst="rect">
              <a:avLst/>
            </a:pr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47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80" dirty="0"/>
              <a:pPr marL="25400">
                <a:lnSpc>
                  <a:spcPct val="100000"/>
                </a:lnSpc>
                <a:spcBef>
                  <a:spcPts val="65"/>
                </a:spcBef>
              </a:pPr>
              <a:t>‹#›</a:t>
            </a:fld>
            <a:endParaRPr spc="80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9906000" y="304800"/>
            <a:ext cx="1813034" cy="365988"/>
            <a:chOff x="9899110" y="541044"/>
            <a:chExt cx="1813034" cy="365988"/>
          </a:xfrm>
        </p:grpSpPr>
        <p:sp>
          <p:nvSpPr>
            <p:cNvPr id="11" name="object 2"/>
            <p:cNvSpPr txBox="1"/>
            <p:nvPr/>
          </p:nvSpPr>
          <p:spPr>
            <a:xfrm>
              <a:off x="10259899" y="630800"/>
              <a:ext cx="1452245" cy="21775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1100"/>
                </a:lnSpc>
                <a:spcBef>
                  <a:spcPts val="100"/>
                </a:spcBef>
              </a:pPr>
              <a:r>
                <a:rPr sz="600" b="1" spc="11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МИНИСТЕРСТВО</a:t>
              </a:r>
              <a:r>
                <a:rPr sz="600" b="1" spc="4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600" b="1" spc="12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ОБРАЗОВАНИЯ  </a:t>
              </a:r>
              <a:r>
                <a:rPr sz="600" b="1" spc="11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МОСКОВСКОЙ</a:t>
              </a:r>
              <a:r>
                <a:rPr sz="600" b="1" spc="5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600" b="1" spc="12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ОБЛАСТИ</a:t>
              </a:r>
              <a:endParaRPr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object 3"/>
            <p:cNvSpPr/>
            <p:nvPr/>
          </p:nvSpPr>
          <p:spPr>
            <a:xfrm>
              <a:off x="9899110" y="541044"/>
              <a:ext cx="275062" cy="365988"/>
            </a:xfrm>
            <a:prstGeom prst="rect">
              <a:avLst/>
            </a:pr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262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E549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60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1"/>
            <a:ext cx="85388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25399">
              <a:spcBef>
                <a:spcPts val="65"/>
              </a:spcBef>
            </a:pPr>
            <a:fld id="{81D60167-4931-47E6-BA6A-407CBD079E47}" type="slidenum">
              <a:rPr lang="ru-RU" spc="80" smtClean="0"/>
              <a:pPr marL="25399">
                <a:spcBef>
                  <a:spcPts val="65"/>
                </a:spcBef>
              </a:pPr>
              <a:t>‹#›</a:t>
            </a:fld>
            <a:endParaRPr lang="ru-RU" spc="80" dirty="0"/>
          </a:p>
        </p:txBody>
      </p:sp>
    </p:spTree>
    <p:extLst>
      <p:ext uri="{BB962C8B-B14F-4D97-AF65-F5344CB8AC3E}">
        <p14:creationId xmlns:p14="http://schemas.microsoft.com/office/powerpoint/2010/main" val="3320496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25399">
              <a:spcBef>
                <a:spcPts val="65"/>
              </a:spcBef>
            </a:pPr>
            <a:fld id="{81D60167-4931-47E6-BA6A-407CBD079E47}" type="slidenum">
              <a:rPr lang="ru-RU" spc="80" smtClean="0"/>
              <a:pPr marL="25399">
                <a:spcBef>
                  <a:spcPts val="65"/>
                </a:spcBef>
              </a:pPr>
              <a:t>‹#›</a:t>
            </a:fld>
            <a:endParaRPr lang="ru-RU" spc="80" dirty="0"/>
          </a:p>
        </p:txBody>
      </p:sp>
    </p:spTree>
    <p:extLst>
      <p:ext uri="{BB962C8B-B14F-4D97-AF65-F5344CB8AC3E}">
        <p14:creationId xmlns:p14="http://schemas.microsoft.com/office/powerpoint/2010/main" val="2994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1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2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6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8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1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6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65AF-F54C-4CD4-8647-A42F7880CCE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0229-B9E9-48AE-9558-BC309D10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2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  <p:sldLayoutId id="2147483667" r:id="rId13"/>
    <p:sldLayoutId id="2147483668" r:id="rId14"/>
    <p:sldLayoutId id="2147483682" r:id="rId15"/>
    <p:sldLayoutId id="2147483661" r:id="rId16"/>
    <p:sldLayoutId id="21474836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pm.asou-mo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56763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Формирование   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естественно-научной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грамотности школьников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77DC2F7-3295-BD44-B11E-02ED513847B8}"/>
              </a:ext>
            </a:extLst>
          </p:cNvPr>
          <p:cNvSpPr/>
          <p:nvPr/>
        </p:nvSpPr>
        <p:spPr>
          <a:xfrm>
            <a:off x="2243572" y="5271757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Михайлова Е.А., первый заместитель министра образования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792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87" y="-86911"/>
            <a:ext cx="1398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50000"/>
                  </a:schemeClr>
                </a:solidFill>
              </a:rPr>
              <a:t>ЕГЭ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2325" y="787520"/>
            <a:ext cx="9385911" cy="218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94187" y="1001077"/>
            <a:ext cx="10282721" cy="132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селекции и их генетические основы, биологических исследований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0391" y="811083"/>
            <a:ext cx="2391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НЕВЫПОЛНЕНИЕ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46779" y="1316446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93%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466" y="1872090"/>
            <a:ext cx="10170897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матричный характер реакций биосинтеза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биосинтез белка и нуклеиновых кислот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метаболизм (признаки, характеризующие энергетический  обмен)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189799" y="2050653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91%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46779" y="2591780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64% 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32990" y="3165885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70%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4148" y="4085750"/>
            <a:ext cx="8820537" cy="84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экосистемы и присущие им закономерности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32989" y="4085750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75%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4148" y="4830265"/>
            <a:ext cx="8554618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задач по цитологии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151946" y="4934059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83%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4148" y="5560138"/>
            <a:ext cx="805543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задач по генетике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132988" y="5755997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82%</a:t>
            </a:r>
            <a:endParaRPr lang="ru-RU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66C49FC-8D15-694F-B3B1-5B5E1E9D3DE8}"/>
              </a:ext>
            </a:extLst>
          </p:cNvPr>
          <p:cNvSpPr txBox="1"/>
          <p:nvPr/>
        </p:nvSpPr>
        <p:spPr>
          <a:xfrm>
            <a:off x="2461626" y="94028"/>
            <a:ext cx="2973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БИОЛОГИЯ</a:t>
            </a:r>
          </a:p>
        </p:txBody>
      </p:sp>
    </p:spTree>
    <p:extLst>
      <p:ext uri="{BB962C8B-B14F-4D97-AF65-F5344CB8AC3E}">
        <p14:creationId xmlns:p14="http://schemas.microsoft.com/office/powerpoint/2010/main" val="18640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877" y="104021"/>
            <a:ext cx="317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БИОЛОГИЯ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8726" y="135217"/>
            <a:ext cx="363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РЕКОМЕНДАЦИИ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31304" y="781548"/>
            <a:ext cx="11480933" cy="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84568" y="4158223"/>
            <a:ext cx="7809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/>
              <a:t>в</a:t>
            </a:r>
            <a:r>
              <a:rPr lang="ru-RU" sz="2400" dirty="0" smtClean="0"/>
              <a:t>ключить </a:t>
            </a:r>
            <a:r>
              <a:rPr lang="ru-RU" sz="2400" dirty="0"/>
              <a:t>во внеурочную деятельность учащихся практико-ориентированные формы работы: практическая работа, экскурсия, учебный проект и исследование.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303" y="3024637"/>
            <a:ext cx="7916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в</a:t>
            </a:r>
            <a:r>
              <a:rPr lang="ru-RU" sz="2400" dirty="0" smtClean="0"/>
              <a:t>ыполнять </a:t>
            </a:r>
            <a:r>
              <a:rPr lang="ru-RU" sz="2400" dirty="0"/>
              <a:t>практическую часть школьной программы: экскурсии, лабораторные и практические работы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41327" y="4974477"/>
            <a:ext cx="445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СЕРИЯ «ВНЕУРОЧНАЯ ДЕЯТЕЛЬНОСТЬ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33847" y="5561395"/>
            <a:ext cx="488148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практико-ориентированные задания -  60% </a:t>
            </a:r>
          </a:p>
          <a:p>
            <a:r>
              <a:rPr lang="ru-RU" sz="2000" dirty="0"/>
              <a:t>теоретический материал — 40%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39" y="811907"/>
            <a:ext cx="3374395" cy="39447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1302" y="2007468"/>
            <a:ext cx="7410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р</a:t>
            </a:r>
            <a:r>
              <a:rPr lang="ru-RU" sz="2400" dirty="0" smtClean="0"/>
              <a:t>азвивать </a:t>
            </a:r>
            <a:r>
              <a:rPr lang="ru-RU" sz="2400" dirty="0"/>
              <a:t>навыки по биологическому эксперименту, наблюдению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1303" y="979010"/>
            <a:ext cx="7232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/>
              <a:t>включать материал разделов по выявленным недостаткам подготовки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3897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25" y="-126859"/>
            <a:ext cx="1950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>
                    <a:lumMod val="50000"/>
                  </a:schemeClr>
                </a:solidFill>
              </a:rPr>
              <a:t>ОГЭ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2325" y="830999"/>
            <a:ext cx="9365130" cy="2105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1397" y="1361184"/>
            <a:ext cx="10705469" cy="51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 Земная кора. Земная поверхность.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рельефа суши, дна Мирового океана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полезные ископаемые, зависимость их размещения от строения земной коры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минеральные ресурсы Земли, их виды и оценка</a:t>
            </a:r>
          </a:p>
          <a:p>
            <a:pPr algn="just">
              <a:lnSpc>
                <a:spcPct val="115000"/>
              </a:lnSpc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 Особенности структуры хозяйства России.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природно-ресурсный потенциал и  сочетания природных ресурсов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 отраслей промышленности, сельского хозяйства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 Атмосфера. Состав, строение, циркуляция.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тепла и влаги на Земле;</a:t>
            </a:r>
          </a:p>
          <a:p>
            <a:pPr marL="285750" indent="-285750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Материки и страны. Население материков. Природные ресурсы.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5504" y="1028718"/>
            <a:ext cx="238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НЕВЫПОЛНЕНИЕ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99996" y="2169673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66%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071817" y="3874050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70%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043430" y="5578427"/>
            <a:ext cx="924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60%</a:t>
            </a:r>
            <a:endParaRPr lang="ru-RU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821373-047A-3342-8612-51E6CDD1D708}"/>
              </a:ext>
            </a:extLst>
          </p:cNvPr>
          <p:cNvSpPr txBox="1"/>
          <p:nvPr/>
        </p:nvSpPr>
        <p:spPr>
          <a:xfrm>
            <a:off x="2963797" y="73196"/>
            <a:ext cx="317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8694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25" y="-121065"/>
            <a:ext cx="1950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>
                    <a:lumMod val="50000"/>
                  </a:schemeClr>
                </a:solidFill>
              </a:rPr>
              <a:t>ЕГЭ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02325" y="787518"/>
            <a:ext cx="11480933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02325" y="1809475"/>
            <a:ext cx="9389710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Природа Земли и человек</a:t>
            </a: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Мировое хозяйство</a:t>
            </a: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 России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на умение выделять, описывать существенные признаки географических объектов и явлений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3490" y="872953"/>
            <a:ext cx="243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НЕВЫПОЛНЕНИЕ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70492" y="1870497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48 %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70492" y="2370001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39%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70492" y="2941944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48%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770492" y="3529334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82 %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466" y="4911598"/>
            <a:ext cx="11327344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lnSpc>
                <a:spcPct val="115000"/>
              </a:lnSpc>
              <a:spcBef>
                <a:spcPts val="1000"/>
              </a:spcBef>
            </a:pP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Выпускники испытывают затруднения при работе с различными источниками информации (например, чтение и понимание карт разного содержания, статистических таблиц).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C7EF3C-E566-4248-9C87-D27E8DE420CA}"/>
              </a:ext>
            </a:extLst>
          </p:cNvPr>
          <p:cNvSpPr txBox="1"/>
          <p:nvPr/>
        </p:nvSpPr>
        <p:spPr>
          <a:xfrm>
            <a:off x="2082262" y="103974"/>
            <a:ext cx="317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4056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877" y="196773"/>
            <a:ext cx="235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ГЕОГРАФИЯ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8726" y="135217"/>
            <a:ext cx="363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РЕКОМЕНДАЦИИ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28958" y="781548"/>
            <a:ext cx="11480933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47549" y="1383088"/>
            <a:ext cx="82033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формирование: географических понятий, причинно-следственных связей, законов и закономерностей, номенклатуры.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особое внимание темам: «Биосфера», «Климат», «Гидросфера», «Годовое и суточное движения Земли», «Население стран мира», «Связь жизни населения с окружающей средой», «Химическая промышленность».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152" y="4701026"/>
            <a:ext cx="7921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во внеурочную деятельность  включать работу с топографической картой, математические </a:t>
            </a:r>
            <a:r>
              <a:rPr lang="ru-RU" sz="2400" dirty="0" smtClean="0"/>
              <a:t>вычисления.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87" y="781548"/>
            <a:ext cx="3881158" cy="43349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087556" y="5347357"/>
            <a:ext cx="445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СЕРИЯ «ВНЕУРОЧНАЯ ДЕЯТЕЛЬНОСТЬ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60458" y="5824411"/>
            <a:ext cx="488148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практико-ориентированные задания -  60% </a:t>
            </a:r>
          </a:p>
          <a:p>
            <a:r>
              <a:rPr lang="ru-RU" sz="2000" dirty="0"/>
              <a:t>теоретический материал — 40%</a:t>
            </a:r>
          </a:p>
        </p:txBody>
      </p:sp>
    </p:spTree>
    <p:extLst>
      <p:ext uri="{BB962C8B-B14F-4D97-AF65-F5344CB8AC3E}">
        <p14:creationId xmlns:p14="http://schemas.microsoft.com/office/powerpoint/2010/main" val="40837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24" y="-138501"/>
            <a:ext cx="18467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>
                    <a:lumMod val="50000"/>
                  </a:schemeClr>
                </a:solidFill>
              </a:rPr>
              <a:t>ОГЭ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2791" y="92332"/>
            <a:ext cx="3554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«трудные темы»</a:t>
            </a:r>
            <a:endParaRPr lang="ru-RU" sz="3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02325" y="787518"/>
            <a:ext cx="11480933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22332" y="1046782"/>
            <a:ext cx="246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% НЕВЫПОЛНЕНИЯ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908311" y="1736665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53 %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08311" y="2595407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60 %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908310" y="3470641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84 %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918866" y="4329383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74 %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8369" y="1417801"/>
            <a:ext cx="10401670" cy="5099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2740" indent="-285750" algn="just">
              <a:lnSpc>
                <a:spcPct val="107000"/>
              </a:lnSpc>
              <a:spcBef>
                <a:spcPts val="12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ные задачи по тепловым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явлениям;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физические явления и законы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электродинамике;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информации из текста физического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содержания;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на механические, тепловые или электромагнитные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явления;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законы сохранения импульса, механической энергии, полной энергии при движении тел и при соударении, закон сохранения полной  энергии в процессах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теплопередачи.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18866" y="5312608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77 %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CB7BD5-6ADA-9343-B954-5534B693083B}"/>
              </a:ext>
            </a:extLst>
          </p:cNvPr>
          <p:cNvSpPr txBox="1"/>
          <p:nvPr/>
        </p:nvSpPr>
        <p:spPr>
          <a:xfrm>
            <a:off x="2824855" y="95669"/>
            <a:ext cx="317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ФИЗИКА</a:t>
            </a:r>
          </a:p>
        </p:txBody>
      </p:sp>
    </p:spTree>
    <p:extLst>
      <p:ext uri="{BB962C8B-B14F-4D97-AF65-F5344CB8AC3E}">
        <p14:creationId xmlns:p14="http://schemas.microsoft.com/office/powerpoint/2010/main" val="13010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24" y="-178772"/>
            <a:ext cx="1950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>
                    <a:lumMod val="50000"/>
                  </a:schemeClr>
                </a:solidFill>
              </a:rPr>
              <a:t>ЕГЭ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64698" y="97709"/>
            <a:ext cx="3554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«трудные темы»</a:t>
            </a:r>
            <a:endParaRPr lang="ru-RU" sz="3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02325" y="787518"/>
            <a:ext cx="11480933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02324" y="1251828"/>
            <a:ext cx="10689783" cy="530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соответствия между графиками и физическими величинами; между физическими величинами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формулами;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относительная влажность воздуха, количество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теплоты;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изменение физических величин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процессах;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изменение физических величин в процессах, установление соответствия между графиками и физическими величинами, между физическими величинами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формулами;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научного познания (механика-квантовая физика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5692" y="872953"/>
            <a:ext cx="2395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% НЕВЫПОЛНЕНИЯ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137795" y="1668711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45 %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37795" y="2636702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42 % 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137794" y="3308284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51 %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124131" y="4261951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53 %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092107" y="5797823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56 %</a:t>
            </a:r>
            <a:endParaRPr lang="ru-RU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0AF0F6-1921-624E-922F-5A626B1FA9DD}"/>
              </a:ext>
            </a:extLst>
          </p:cNvPr>
          <p:cNvSpPr txBox="1"/>
          <p:nvPr/>
        </p:nvSpPr>
        <p:spPr>
          <a:xfrm>
            <a:off x="2824855" y="95669"/>
            <a:ext cx="317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ФИЗИКА</a:t>
            </a:r>
          </a:p>
        </p:txBody>
      </p:sp>
    </p:spTree>
    <p:extLst>
      <p:ext uri="{BB962C8B-B14F-4D97-AF65-F5344CB8AC3E}">
        <p14:creationId xmlns:p14="http://schemas.microsoft.com/office/powerpoint/2010/main" val="35941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122" y="95281"/>
            <a:ext cx="235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ФИЗИКА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69293" y="59045"/>
            <a:ext cx="363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РЕКОМЕНДАЦИИ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28958" y="781548"/>
            <a:ext cx="11480933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8812" y="1266610"/>
            <a:ext cx="84406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/>
              <a:t>развивать навыки школьников в решении комплексных задач на применение основных </a:t>
            </a:r>
            <a:r>
              <a:rPr lang="ru-RU" sz="2400" dirty="0" smtClean="0"/>
              <a:t>законов;  </a:t>
            </a:r>
            <a:endParaRPr lang="ru-RU" sz="2400" dirty="0"/>
          </a:p>
          <a:p>
            <a:pPr marL="285750" indent="-285750">
              <a:buFont typeface="Wingdings" pitchFamily="2" charset="2"/>
              <a:buChar char="ü"/>
            </a:pPr>
            <a:endParaRPr lang="ru-RU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/>
              <a:t>систематически работать по развитию устной и письменной </a:t>
            </a:r>
            <a:r>
              <a:rPr lang="ru-RU" sz="2400" dirty="0" smtClean="0"/>
              <a:t>речи;</a:t>
            </a:r>
            <a:endParaRPr lang="ru-RU" sz="2400" dirty="0"/>
          </a:p>
          <a:p>
            <a:pPr marL="285750" indent="-285750">
              <a:buFont typeface="Wingdings" pitchFamily="2" charset="2"/>
              <a:buChar char="ü"/>
            </a:pPr>
            <a:endParaRPr lang="ru-RU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/>
              <a:t>включать в теоретическую и практическую часть урока реальные жизненные </a:t>
            </a:r>
            <a:r>
              <a:rPr lang="ru-RU" sz="2400" dirty="0" smtClean="0"/>
              <a:t>ситуации;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812" y="4544453"/>
            <a:ext cx="7871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во внеурочную деятельность  включать: практико-ориентированные задания, носящие исследовательский,  творческий характер и основанные на реальных жизненных </a:t>
            </a:r>
            <a:r>
              <a:rPr lang="ru-RU" sz="2400" dirty="0" smtClean="0"/>
              <a:t>ситуациях.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781548"/>
            <a:ext cx="3583118" cy="43390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87556" y="5347357"/>
            <a:ext cx="445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СЕРИЯ «ВНЕУРОЧНАЯ ДЕЯТЕЛЬНОСТЬ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60458" y="5824411"/>
            <a:ext cx="488148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практико-ориентированные задания -  60% </a:t>
            </a:r>
          </a:p>
          <a:p>
            <a:r>
              <a:rPr lang="ru-RU" sz="2000" dirty="0"/>
              <a:t>теоретический материал — 40%</a:t>
            </a:r>
          </a:p>
        </p:txBody>
      </p:sp>
    </p:spTree>
    <p:extLst>
      <p:ext uri="{BB962C8B-B14F-4D97-AF65-F5344CB8AC3E}">
        <p14:creationId xmlns:p14="http://schemas.microsoft.com/office/powerpoint/2010/main" val="10813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25" y="-133124"/>
            <a:ext cx="1950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>
                    <a:lumMod val="50000"/>
                  </a:schemeClr>
                </a:solidFill>
              </a:rPr>
              <a:t>ОГЭ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2325" y="787520"/>
            <a:ext cx="9074184" cy="2297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20549" y="2026631"/>
            <a:ext cx="9389710" cy="366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реакции ионного обмена и условия их осуществления 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из области знаний практической химии </a:t>
            </a:r>
          </a:p>
          <a:p>
            <a:pPr marL="171450" indent="-171450" algn="just">
              <a:lnSpc>
                <a:spcPct val="115000"/>
              </a:lnSpc>
              <a:buFont typeface="Wingdings" pitchFamily="2" charset="2"/>
              <a:buChar char="ü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 окисления химических элементов </a:t>
            </a:r>
          </a:p>
          <a:p>
            <a:pPr marL="171450" indent="-171450" algn="just">
              <a:lnSpc>
                <a:spcPct val="115000"/>
              </a:lnSpc>
              <a:buFont typeface="Wingdings" pitchFamily="2" charset="2"/>
              <a:buChar char="ü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качественные реакции на неорганические вещества 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9759" y="1207020"/>
            <a:ext cx="249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НЕВЫПОЛНЕНИЕ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75729" y="1972107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82%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575729" y="2744032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74%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98784" y="3493658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76 %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585347" y="4240812"/>
            <a:ext cx="936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69 %</a:t>
            </a:r>
            <a:endParaRPr lang="ru-RU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59B234-419E-8B41-B930-4C2DF96531AC}"/>
              </a:ext>
            </a:extLst>
          </p:cNvPr>
          <p:cNvSpPr txBox="1"/>
          <p:nvPr/>
        </p:nvSpPr>
        <p:spPr>
          <a:xfrm>
            <a:off x="2824855" y="95669"/>
            <a:ext cx="317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ХИМИЯ</a:t>
            </a:r>
          </a:p>
        </p:txBody>
      </p:sp>
    </p:spTree>
    <p:extLst>
      <p:ext uri="{BB962C8B-B14F-4D97-AF65-F5344CB8AC3E}">
        <p14:creationId xmlns:p14="http://schemas.microsoft.com/office/powerpoint/2010/main" val="20427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25" y="-193599"/>
            <a:ext cx="1950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>
                    <a:lumMod val="50000"/>
                  </a:schemeClr>
                </a:solidFill>
              </a:rPr>
              <a:t>ЕГЭ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02325" y="768927"/>
            <a:ext cx="9427475" cy="185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02324" y="1443578"/>
            <a:ext cx="10021835" cy="4093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химическая связь и строение вещества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взаимосвязь неорганических веществ 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органических веществ 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строения органических соединений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строения органических соединений. Характерные химические свойства  органических соединений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расчеты по химическим формулам и уравнениям реакций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16499" y="852171"/>
            <a:ext cx="2075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ВЫПОЛНЕНИЕ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5347" y="1443578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40 %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585347" y="2116431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56 %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585347" y="2736675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52 %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585346" y="3418474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52 %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626222" y="4112209"/>
            <a:ext cx="8931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60 %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626222" y="5066316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42 %</a:t>
            </a:r>
            <a:endParaRPr lang="ru-RU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E12D24-D7B0-1047-8994-76EF4D0A9B3E}"/>
              </a:ext>
            </a:extLst>
          </p:cNvPr>
          <p:cNvSpPr txBox="1"/>
          <p:nvPr/>
        </p:nvSpPr>
        <p:spPr>
          <a:xfrm>
            <a:off x="2824855" y="95669"/>
            <a:ext cx="317899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ХИМИЯ</a:t>
            </a:r>
          </a:p>
        </p:txBody>
      </p:sp>
    </p:spTree>
    <p:extLst>
      <p:ext uri="{BB962C8B-B14F-4D97-AF65-F5344CB8AC3E}">
        <p14:creationId xmlns:p14="http://schemas.microsoft.com/office/powerpoint/2010/main" val="17808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985309" y="1196753"/>
            <a:ext cx="9577064" cy="1269319"/>
          </a:xfrm>
          <a:prstGeom prst="rect">
            <a:avLst/>
          </a:prstGeom>
        </p:spPr>
        <p:txBody>
          <a:bodyPr lIns="91440" tIns="45720" rIns="91440" bIns="45720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ru-RU" sz="2400" b="1" kern="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Указ Президента Российской Федерации </a:t>
            </a:r>
            <a:br>
              <a:rPr lang="ru-RU" sz="2400" b="1" kern="0" dirty="0">
                <a:solidFill>
                  <a:schemeClr val="accent5">
                    <a:lumMod val="75000"/>
                  </a:schemeClr>
                </a:solidFill>
                <a:latin typeface="Calibri"/>
              </a:rPr>
            </a:br>
            <a:r>
              <a:rPr lang="ru-RU" sz="2400" b="1" kern="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«О национальных целях и стратегических задачах развития Российской Федерации на период до 2024 года» </a:t>
            </a:r>
            <a:r>
              <a:rPr lang="ru-RU" sz="1867" b="1" kern="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от 7 мая 2018 г.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525981" y="3822734"/>
            <a:ext cx="6193055" cy="1436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ru-RU" sz="1867" b="1" kern="0" dirty="0">
                <a:solidFill>
                  <a:srgbClr val="002060"/>
                </a:solidFill>
                <a:latin typeface="Calibri"/>
              </a:rPr>
              <a:t>    </a:t>
            </a: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Цель – обеспечение глобальной конкурентоспособности российского образования, вхождение Российской Федерации</a:t>
            </a:r>
            <a:b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в число 10 ведущих стран мира по качеству образования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983433" y="3645026"/>
            <a:ext cx="2920127" cy="1408436"/>
            <a:chOff x="2085679" y="3818140"/>
            <a:chExt cx="2920126" cy="1408436"/>
          </a:xfrm>
        </p:grpSpPr>
        <p:sp>
          <p:nvSpPr>
            <p:cNvPr id="149" name="TextBox 148"/>
            <p:cNvSpPr txBox="1"/>
            <p:nvPr/>
          </p:nvSpPr>
          <p:spPr>
            <a:xfrm>
              <a:off x="2085679" y="3818140"/>
              <a:ext cx="2920126" cy="707886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PISA</a:t>
              </a:r>
              <a:r>
                <a:rPr lang="ru-RU" sz="4000" b="1" dirty="0">
                  <a:solidFill>
                    <a:schemeClr val="accent5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- 2018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373711" y="3825476"/>
              <a:ext cx="2464063" cy="1401100"/>
              <a:chOff x="2373711" y="3841398"/>
              <a:chExt cx="2464063" cy="1401100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2373711" y="3841398"/>
                <a:ext cx="2464063" cy="1401100"/>
                <a:chOff x="-346762" y="0"/>
                <a:chExt cx="2464063" cy="1401100"/>
              </a:xfrm>
            </p:grpSpPr>
            <p:sp>
              <p:nvSpPr>
                <p:cNvPr id="26" name="Нашивка 25"/>
                <p:cNvSpPr/>
                <p:nvPr/>
              </p:nvSpPr>
              <p:spPr>
                <a:xfrm>
                  <a:off x="-346762" y="568728"/>
                  <a:ext cx="2464063" cy="832372"/>
                </a:xfrm>
                <a:prstGeom prst="chevron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Нашивка 4"/>
                <p:cNvSpPr/>
                <p:nvPr/>
              </p:nvSpPr>
              <p:spPr>
                <a:xfrm>
                  <a:off x="332334" y="0"/>
                  <a:ext cx="1784967" cy="66137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5344" tIns="28448" rIns="28448" bIns="28448" numCol="1" spcCol="1270" anchor="ctr" anchorCtr="0">
                  <a:noAutofit/>
                </a:bodyPr>
                <a:lstStyle/>
                <a:p>
                  <a:pPr algn="ctr" defTabSz="711182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733751" y="4626150"/>
                <a:ext cx="2022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elvetica" charset="0"/>
                    <a:ea typeface="Helvetica" charset="0"/>
                    <a:cs typeface="Helvetica" charset="0"/>
                  </a:rPr>
                  <a:t>точка отсчета</a:t>
                </a:r>
              </a:p>
            </p:txBody>
          </p:sp>
        </p:grpSp>
      </p:grpSp>
      <p:cxnSp>
        <p:nvCxnSpPr>
          <p:cNvPr id="24" name="Прямая соединительная линия 23"/>
          <p:cNvCxnSpPr/>
          <p:nvPr/>
        </p:nvCxnSpPr>
        <p:spPr>
          <a:xfrm>
            <a:off x="319080" y="2996952"/>
            <a:ext cx="1139995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3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877" y="196773"/>
            <a:ext cx="235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ХИМИЯ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8726" y="135217"/>
            <a:ext cx="363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РЕКОМЕНДАЦИИ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75692" y="781548"/>
            <a:ext cx="11480933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5692" y="1161547"/>
            <a:ext cx="80492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включать  проблемные ситуации: «Химия в СМИ», «Химия и экология», «Химия в решении проблем региона</a:t>
            </a:r>
            <a:r>
              <a:rPr lang="ru-RU" sz="2400" dirty="0" smtClean="0"/>
              <a:t>»;</a:t>
            </a:r>
            <a:br>
              <a:rPr lang="ru-RU" sz="2400" dirty="0" smtClean="0"/>
            </a:br>
            <a:endParaRPr lang="ru-RU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использовать метод составления интеллект – карт;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вернуть учебный химический эксперимент в учебный процесс и на факультативные, элективные </a:t>
            </a:r>
            <a:r>
              <a:rPr lang="ru-RU" sz="2400" dirty="0" smtClean="0"/>
              <a:t>занятия;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721" y="4588533"/>
            <a:ext cx="7742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во внеурочную деятельность включить ситуационные задачи, нацеленные на формирование у школьников универсальных способов работы с различными видами информации, и требующие применения знаний нескольких учебных </a:t>
            </a:r>
            <a:r>
              <a:rPr lang="ru-RU" sz="2400" dirty="0" smtClean="0"/>
              <a:t>предметов.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781548"/>
            <a:ext cx="3786210" cy="44034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87556" y="5347357"/>
            <a:ext cx="445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СЕРИЯ «ВНЕУРОЧНАЯ ДЕЯТЕЛЬНОСТЬ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60458" y="5824411"/>
            <a:ext cx="488148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практико-ориентированные задания -  60% </a:t>
            </a:r>
          </a:p>
          <a:p>
            <a:r>
              <a:rPr lang="ru-RU" sz="2000" dirty="0"/>
              <a:t>теоретический материал — 40%</a:t>
            </a:r>
          </a:p>
        </p:txBody>
      </p:sp>
    </p:spTree>
    <p:extLst>
      <p:ext uri="{BB962C8B-B14F-4D97-AF65-F5344CB8AC3E}">
        <p14:creationId xmlns:p14="http://schemas.microsoft.com/office/powerpoint/2010/main" val="14484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602" y="1084947"/>
            <a:ext cx="4926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hlinkClick r:id="rId2"/>
              </a:rPr>
              <a:t>https://cpm.asou-mo.ru/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2" y="1758533"/>
            <a:ext cx="10058400" cy="5099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1BA6C5-7294-FD40-94FC-942D9A281CC3}"/>
              </a:ext>
            </a:extLst>
          </p:cNvPr>
          <p:cNvSpPr txBox="1"/>
          <p:nvPr/>
        </p:nvSpPr>
        <p:spPr>
          <a:xfrm>
            <a:off x="1026942" y="174841"/>
            <a:ext cx="656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Рекомендованные ресурсы: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0553540-05F3-FF4E-AEAE-11976427EBFF}"/>
              </a:ext>
            </a:extLst>
          </p:cNvPr>
          <p:cNvCxnSpPr/>
          <p:nvPr/>
        </p:nvCxnSpPr>
        <p:spPr>
          <a:xfrm flipV="1">
            <a:off x="293725" y="984759"/>
            <a:ext cx="11480933" cy="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942" y="1488579"/>
            <a:ext cx="3997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002060"/>
                </a:solidFill>
              </a:rPr>
              <a:t>https://fioco.ru/pisa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1" y="2698448"/>
            <a:ext cx="5722684" cy="3688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4812" r="4602"/>
          <a:stretch/>
        </p:blipFill>
        <p:spPr>
          <a:xfrm>
            <a:off x="6893169" y="2677346"/>
            <a:ext cx="5050301" cy="37304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705601" y="1393535"/>
            <a:ext cx="548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https://www.oecd.org/pisa/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0553540-05F3-FF4E-AEAE-11976427EBFF}"/>
              </a:ext>
            </a:extLst>
          </p:cNvPr>
          <p:cNvCxnSpPr/>
          <p:nvPr/>
        </p:nvCxnSpPr>
        <p:spPr>
          <a:xfrm flipV="1">
            <a:off x="293725" y="984759"/>
            <a:ext cx="11480933" cy="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1BA6C5-7294-FD40-94FC-942D9A281CC3}"/>
              </a:ext>
            </a:extLst>
          </p:cNvPr>
          <p:cNvSpPr txBox="1"/>
          <p:nvPr/>
        </p:nvSpPr>
        <p:spPr>
          <a:xfrm>
            <a:off x="1026942" y="174841"/>
            <a:ext cx="656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Рекомендованные ресурсы: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05601" y="2023917"/>
            <a:ext cx="548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(официальный сайт ОЭСР)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5638" y="2072408"/>
            <a:ext cx="5818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(официальный сайт ФИОКО)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5" y="2742230"/>
            <a:ext cx="5414061" cy="37429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0612" y="1305462"/>
            <a:ext cx="388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https://mcko.ru/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031" r="4063"/>
          <a:stretch/>
        </p:blipFill>
        <p:spPr>
          <a:xfrm>
            <a:off x="6133514" y="2272862"/>
            <a:ext cx="5641144" cy="42123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95455" y="1176686"/>
            <a:ext cx="6921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http://www.centeroko.ru/pisa18/pisa2018_pub.html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CC2649-E30A-5449-9258-85301364116B}"/>
              </a:ext>
            </a:extLst>
          </p:cNvPr>
          <p:cNvSpPr txBox="1"/>
          <p:nvPr/>
        </p:nvSpPr>
        <p:spPr>
          <a:xfrm>
            <a:off x="1026942" y="174841"/>
            <a:ext cx="656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Рекомендованные ресурсы: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12AFF0D6-0558-9146-80A9-96147755C001}"/>
              </a:ext>
            </a:extLst>
          </p:cNvPr>
          <p:cNvCxnSpPr/>
          <p:nvPr/>
        </p:nvCxnSpPr>
        <p:spPr>
          <a:xfrm flipV="1">
            <a:off x="293725" y="984759"/>
            <a:ext cx="11480933" cy="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 txBox="1">
            <a:spLocks/>
          </p:cNvSpPr>
          <p:nvPr/>
        </p:nvSpPr>
        <p:spPr>
          <a:xfrm>
            <a:off x="1217662" y="2728950"/>
            <a:ext cx="1010505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МИХАЙЛОВА   ЕЛЕНА   АЛЕКСАНДРОВНА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9788" y="1652406"/>
            <a:ext cx="7200800" cy="438582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886" y="5405822"/>
            <a:ext cx="455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mikhailovaea@mosreg.ru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4437" y="4120291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министра образования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86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9906000" y="304800"/>
            <a:ext cx="1813034" cy="365988"/>
            <a:chOff x="9899110" y="541044"/>
            <a:chExt cx="1813034" cy="365988"/>
          </a:xfrm>
        </p:grpSpPr>
        <p:sp>
          <p:nvSpPr>
            <p:cNvPr id="20" name="object 2"/>
            <p:cNvSpPr txBox="1"/>
            <p:nvPr/>
          </p:nvSpPr>
          <p:spPr>
            <a:xfrm>
              <a:off x="10259899" y="630800"/>
              <a:ext cx="1452245" cy="21775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111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1" i="0" u="none" strike="noStrike" kern="1200" cap="none" spc="114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МИНИСТЕРСТВО</a:t>
              </a:r>
              <a:r>
                <a:rPr kumimoji="0" sz="600" b="1" i="0" u="none" strike="noStrike" kern="1200" cap="none" spc="4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600" b="1" i="0" u="none" strike="noStrike" kern="1200" cap="none" spc="12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ОБРАЗОВАНИЯ  </a:t>
              </a:r>
              <a:r>
                <a:rPr kumimoji="0" sz="600" b="1" i="0" u="none" strike="noStrike" kern="1200" cap="none" spc="114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МОСКОВСКОЙ</a:t>
              </a:r>
              <a:r>
                <a:rPr kumimoji="0" sz="600" b="1" i="0" u="none" strike="noStrike" kern="1200" cap="none" spc="5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600" b="1" i="0" u="none" strike="noStrike" kern="1200" cap="none" spc="12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ОБЛАСТИ</a:t>
              </a:r>
              <a:endPara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" name="object 3"/>
            <p:cNvSpPr/>
            <p:nvPr/>
          </p:nvSpPr>
          <p:spPr>
            <a:xfrm>
              <a:off x="9899110" y="541044"/>
              <a:ext cx="275062" cy="365988"/>
            </a:xfrm>
            <a:prstGeom prst="rect">
              <a:avLst/>
            </a:pr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2362200" y="1894820"/>
            <a:ext cx="7086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62200" y="762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 НАЦПРОЕКТА «ОБРАЗОВАНИЕ»: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3300" y="1371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войти в 10-ку стран по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PISA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199" y="2381283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МОСКОВСКАЯ ОБЛАСТЬ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552700" y="4206837"/>
            <a:ext cx="990600" cy="2023140"/>
            <a:chOff x="4267200" y="4419600"/>
            <a:chExt cx="990600" cy="2023140"/>
          </a:xfrm>
        </p:grpSpPr>
        <p:sp>
          <p:nvSpPr>
            <p:cNvPr id="6" name="TextBox 5"/>
            <p:cNvSpPr txBox="1"/>
            <p:nvPr/>
          </p:nvSpPr>
          <p:spPr>
            <a:xfrm>
              <a:off x="4267200" y="591952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67200" y="5105400"/>
              <a:ext cx="914400" cy="6858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87663" y="4419600"/>
              <a:ext cx="97013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26</a:t>
              </a:r>
              <a:r>
                <a: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76900" y="3209231"/>
            <a:ext cx="1046336" cy="3044521"/>
            <a:chOff x="4267200" y="3398219"/>
            <a:chExt cx="1046336" cy="3044521"/>
          </a:xfrm>
        </p:grpSpPr>
        <p:sp>
          <p:nvSpPr>
            <p:cNvPr id="16" name="TextBox 15"/>
            <p:cNvSpPr txBox="1"/>
            <p:nvPr/>
          </p:nvSpPr>
          <p:spPr>
            <a:xfrm>
              <a:off x="4267200" y="591952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67200" y="4042809"/>
              <a:ext cx="914400" cy="17483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343399" y="3398219"/>
              <a:ext cx="97013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  <a:r>
                <a: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896078" y="2095617"/>
            <a:ext cx="995087" cy="4158135"/>
            <a:chOff x="4267200" y="2284605"/>
            <a:chExt cx="995087" cy="4158135"/>
          </a:xfrm>
        </p:grpSpPr>
        <p:sp>
          <p:nvSpPr>
            <p:cNvPr id="26" name="TextBox 25"/>
            <p:cNvSpPr txBox="1"/>
            <p:nvPr/>
          </p:nvSpPr>
          <p:spPr>
            <a:xfrm>
              <a:off x="4267200" y="591952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2021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67200" y="2932189"/>
              <a:ext cx="914400" cy="2859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292150" y="2284605"/>
              <a:ext cx="97013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9906000" y="304800"/>
            <a:ext cx="1813034" cy="365988"/>
            <a:chOff x="9899110" y="541044"/>
            <a:chExt cx="1813034" cy="365988"/>
          </a:xfrm>
        </p:grpSpPr>
        <p:sp>
          <p:nvSpPr>
            <p:cNvPr id="11" name="object 2"/>
            <p:cNvSpPr txBox="1"/>
            <p:nvPr/>
          </p:nvSpPr>
          <p:spPr>
            <a:xfrm>
              <a:off x="10259899" y="630800"/>
              <a:ext cx="1452245" cy="21775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111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1" i="0" u="none" strike="noStrike" kern="1200" cap="none" spc="114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МИНИСТЕРСТВО</a:t>
              </a:r>
              <a:r>
                <a:rPr kumimoji="0" sz="600" b="1" i="0" u="none" strike="noStrike" kern="1200" cap="none" spc="4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600" b="1" i="0" u="none" strike="noStrike" kern="1200" cap="none" spc="12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ОБРАЗОВАНИЯ  </a:t>
              </a:r>
              <a:r>
                <a:rPr kumimoji="0" sz="600" b="1" i="0" u="none" strike="noStrike" kern="1200" cap="none" spc="114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МОСКОВСКОЙ</a:t>
              </a:r>
              <a:r>
                <a:rPr kumimoji="0" sz="600" b="1" i="0" u="none" strike="noStrike" kern="1200" cap="none" spc="5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600" b="1" i="0" u="none" strike="noStrike" kern="1200" cap="none" spc="12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ОБЛАСТИ</a:t>
              </a:r>
              <a:endPara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" name="object 3"/>
            <p:cNvSpPr/>
            <p:nvPr/>
          </p:nvSpPr>
          <p:spPr>
            <a:xfrm>
              <a:off x="9899110" y="541044"/>
              <a:ext cx="275062" cy="365988"/>
            </a:xfrm>
            <a:prstGeom prst="rect">
              <a:avLst/>
            </a:pr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04800" y="1282244"/>
            <a:ext cx="5714403" cy="17851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функциональной грамотности учащихся – способности обучающихся применять знания и умения для решения повседневных задач в ситуациях, которые отличаются от учебных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92625" y="4006207"/>
            <a:ext cx="13716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9226" y="3200400"/>
            <a:ext cx="1149177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95710" y="210147"/>
            <a:ext cx="2133600" cy="101566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PISA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9311" y="3352800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особенности исследований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PISA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29448" y="4009521"/>
            <a:ext cx="13716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572000"/>
            <a:ext cx="5754652" cy="1882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Компьютерная форма проведения исследования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Оценка новых читательских навыков: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 Math"/>
                <a:ea typeface="Cambria Math"/>
                <a:cs typeface="Arial" panose="020B0604020202020204" pitchFamily="34" charset="0"/>
                <a:sym typeface="Montserrat"/>
              </a:rPr>
              <a:t>∙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выявление буквального смысла;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 Math"/>
                <a:ea typeface="Cambria Math"/>
                <a:cs typeface="Arial" panose="020B0604020202020204" pitchFamily="34" charset="0"/>
                <a:sym typeface="Montserrat"/>
              </a:rPr>
              <a:t>∙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оценка качества и надежности информации;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 Math"/>
                <a:ea typeface="Cambria Math"/>
                <a:cs typeface="Arial" panose="020B0604020202020204" pitchFamily="34" charset="0"/>
                <a:sym typeface="Montserrat"/>
              </a:rPr>
              <a:t>∙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работа с несколькими текстами, выявление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и анализ противоречий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86600" y="4572000"/>
            <a:ext cx="4999461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Компьютерная форма проведения исследования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Работа с большими и многостраничными  текстами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Интерактивные виды заданий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116710" y="1066800"/>
            <a:ext cx="5777987" cy="1913336"/>
            <a:chOff x="174974" y="1219200"/>
            <a:chExt cx="6283512" cy="19133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222206" y="1378210"/>
              <a:ext cx="42362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математическая грамотность</a:t>
              </a:r>
            </a:p>
            <a:p>
              <a:pPr marL="0" marR="0" lvl="0" indent="0" algn="l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читательская грамотность</a:t>
              </a:r>
            </a:p>
            <a:p>
              <a:pPr marL="0" marR="0" lvl="0" indent="0" algn="l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естественно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-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научная грамотность</a:t>
              </a:r>
            </a:p>
            <a:p>
              <a:pPr marL="0" marR="0" lvl="0" indent="0" algn="l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креативное мышление</a:t>
              </a:r>
            </a:p>
            <a:p>
              <a:pPr marL="0" marR="0" lvl="0" indent="0" algn="l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финансовая грамотность</a:t>
              </a:r>
            </a:p>
            <a:p>
              <a:pPr marL="0" marR="0" lvl="0" indent="0" algn="l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глобальные компетенции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74974" y="2200871"/>
              <a:ext cx="196638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КОМПОНЕНТОВ</a:t>
              </a:r>
            </a:p>
            <a:p>
              <a:pPr marL="0" marR="0" lvl="0" indent="0" algn="ct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функциональной</a:t>
              </a:r>
            </a:p>
            <a:p>
              <a:pPr marL="0" marR="0" lvl="0" indent="0" algn="ct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грамотности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8208" y="1219200"/>
              <a:ext cx="4596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6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" y="245067"/>
            <a:ext cx="11235843" cy="628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036" y="215901"/>
            <a:ext cx="11379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Предметы естественнонаучного цикла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026" y="1776129"/>
            <a:ext cx="270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rebuchet MS" pitchFamily="34" charset="0"/>
              </a:rPr>
              <a:t>ФИЗИКА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791" y="4002532"/>
            <a:ext cx="327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rebuchet MS" pitchFamily="34" charset="0"/>
              </a:rPr>
              <a:t>БИОЛОГИЯ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411" y="5180803"/>
            <a:ext cx="327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rebuchet MS" pitchFamily="34" charset="0"/>
              </a:rPr>
              <a:t>ГЕОГРАФИЯ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A025713-6F34-E842-8F46-A448FC14B404}"/>
              </a:ext>
            </a:extLst>
          </p:cNvPr>
          <p:cNvSpPr/>
          <p:nvPr/>
        </p:nvSpPr>
        <p:spPr>
          <a:xfrm>
            <a:off x="575026" y="2833241"/>
            <a:ext cx="1947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rebuchet MS" pitchFamily="34" charset="0"/>
              </a:rPr>
              <a:t>ХИМИЯ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D09A771-419A-874C-B7A7-807CF2AB0DB9}"/>
              </a:ext>
            </a:extLst>
          </p:cNvPr>
          <p:cNvCxnSpPr>
            <a:cxnSpLocks/>
          </p:cNvCxnSpPr>
          <p:nvPr/>
        </p:nvCxnSpPr>
        <p:spPr>
          <a:xfrm>
            <a:off x="4065563" y="1877979"/>
            <a:ext cx="0" cy="411256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548D1A-0CEE-F248-B5B4-836F53480B28}"/>
              </a:ext>
            </a:extLst>
          </p:cNvPr>
          <p:cNvSpPr txBox="1"/>
          <p:nvPr/>
        </p:nvSpPr>
        <p:spPr>
          <a:xfrm>
            <a:off x="4338370" y="3187184"/>
            <a:ext cx="752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ПРОБЛЕМЫ  и ЗАДАЧИ</a:t>
            </a:r>
          </a:p>
          <a:p>
            <a:pPr algn="ctr"/>
            <a:r>
              <a:rPr lang="ru-RU" sz="4000" dirty="0">
                <a:solidFill>
                  <a:schemeClr val="bg1">
                    <a:lumMod val="50000"/>
                  </a:schemeClr>
                </a:solidFill>
              </a:rPr>
              <a:t>(ВПР, ОГЭ, ЕГЭ)</a:t>
            </a:r>
          </a:p>
        </p:txBody>
      </p:sp>
    </p:spTree>
    <p:extLst>
      <p:ext uri="{BB962C8B-B14F-4D97-AF65-F5344CB8AC3E}">
        <p14:creationId xmlns:p14="http://schemas.microsoft.com/office/powerpoint/2010/main" val="39101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065" y="4012329"/>
            <a:ext cx="4449226" cy="1763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rebuchet MS" pitchFamily="34" charset="0"/>
              </a:rPr>
              <a:t>установление причинно-следственных связей</a:t>
            </a:r>
          </a:p>
          <a:p>
            <a:pPr marL="0" indent="0">
              <a:buNone/>
            </a:pPr>
            <a:r>
              <a:rPr lang="ru-RU" sz="2400" dirty="0">
                <a:latin typeface="Trebuchet MS" pitchFamily="34" charset="0"/>
              </a:rPr>
              <a:t>построение рассуждений</a:t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и умозаключений</a:t>
            </a:r>
          </a:p>
          <a:p>
            <a:pPr marL="0" indent="0">
              <a:buNone/>
            </a:pPr>
            <a:r>
              <a:rPr lang="ru-RU" sz="2400" dirty="0">
                <a:latin typeface="Trebuchet MS" pitchFamily="34" charset="0"/>
              </a:rPr>
              <a:t>формулирование выводов</a:t>
            </a:r>
            <a:endParaRPr lang="ru-RU" sz="24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713" y="290945"/>
            <a:ext cx="195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ВПР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2631" y="464773"/>
            <a:ext cx="2707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6  - 7 класс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437" y="2438420"/>
            <a:ext cx="270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75246" y="2313730"/>
            <a:ext cx="4815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rebuchet MS" pitchFamily="34" charset="0"/>
              </a:rPr>
              <a:t>понимание физических законов</a:t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и умение их интерпретировать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66195" y="2378428"/>
            <a:ext cx="2246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rebuchet MS" pitchFamily="34" charset="0"/>
              </a:rPr>
              <a:t>до 65% </a:t>
            </a:r>
            <a:endParaRPr lang="ru-RU" sz="44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8135" y="556683"/>
            <a:ext cx="2343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rebuchet MS" pitchFamily="34" charset="0"/>
              </a:rPr>
              <a:t>НЕВЫПОЛНЕНИЕ</a:t>
            </a:r>
            <a:endParaRPr lang="ru-RU" sz="2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79634" y="3719946"/>
            <a:ext cx="8556548" cy="1415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581" y="4192535"/>
            <a:ext cx="327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БИОЛОГИЯ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780" y="4917493"/>
            <a:ext cx="327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ГЕОГРАФИЯ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29147" y="4652832"/>
            <a:ext cx="2076209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4400" b="1" dirty="0">
                <a:solidFill>
                  <a:srgbClr val="C00000"/>
                </a:solidFill>
                <a:latin typeface="Trebuchet MS" pitchFamily="34" charset="0"/>
              </a:rPr>
              <a:t>до 45%</a:t>
            </a:r>
          </a:p>
        </p:txBody>
      </p:sp>
    </p:spTree>
    <p:extLst>
      <p:ext uri="{BB962C8B-B14F-4D97-AF65-F5344CB8AC3E}">
        <p14:creationId xmlns:p14="http://schemas.microsoft.com/office/powerpoint/2010/main" val="36034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622" y="383809"/>
            <a:ext cx="195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ВПР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47459" y="656205"/>
            <a:ext cx="4977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rebuchet MS" pitchFamily="34" charset="0"/>
              </a:rPr>
              <a:t>«проблемные точки»</a:t>
            </a:r>
            <a:endParaRPr lang="ru-RU" sz="3600" dirty="0"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5" y="1824735"/>
            <a:ext cx="11354837" cy="35394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 интерпретация информации в различных формах представления (таблица, рис., схема и т.п.)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 обобщения и  выводов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оценивание предложенных гипотез и решений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существенных признаков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описаний и объяснений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принципа работы приборов, используемых в исследовании</a:t>
            </a:r>
            <a:endParaRPr lang="ru-RU" sz="2800" dirty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8186" y="5575176"/>
            <a:ext cx="61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СМЫСЛОВОЕ ЧТЕНИЕ</a:t>
            </a:r>
          </a:p>
        </p:txBody>
      </p:sp>
    </p:spTree>
    <p:extLst>
      <p:ext uri="{BB962C8B-B14F-4D97-AF65-F5344CB8AC3E}">
        <p14:creationId xmlns:p14="http://schemas.microsoft.com/office/powerpoint/2010/main" val="10663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05" y="-112541"/>
            <a:ext cx="195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ОГЭ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2325" y="787520"/>
            <a:ext cx="9759984" cy="218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30735" y="41347"/>
            <a:ext cx="2973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БИОЛОГИЯ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35287" y="889054"/>
            <a:ext cx="2601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НЕВЫПОЛНЕНИЕ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43978" y="1436131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64 %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184855" y="3012687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84 %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219321" y="4221080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56%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262775" y="5891139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74%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915092"/>
            <a:ext cx="9933709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распознавать и сравнивать биологические объекты, проводить несложные измерения предложенных объектов и сопоставлять полученные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данные;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понимать, сравнивать, делать обобщения в тексте биологического содержания, успешно формулировать ответы на поставленные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приобретенных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практической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обоснование необходимости рационального и здорового питания;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задач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энергозатраты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отсутствуют единицы измерения  требуемых величин, расчеты в определении калорийности  меню.</a:t>
            </a:r>
          </a:p>
        </p:txBody>
      </p:sp>
    </p:spTree>
    <p:extLst>
      <p:ext uri="{BB962C8B-B14F-4D97-AF65-F5344CB8AC3E}">
        <p14:creationId xmlns:p14="http://schemas.microsoft.com/office/powerpoint/2010/main" val="365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998</Words>
  <Application>Microsoft Office PowerPoint</Application>
  <PresentationFormat>Произвольный</PresentationFormat>
  <Paragraphs>257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Формирование     естественно-научной  грамотности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</dc:creator>
  <cp:lastModifiedBy>Пользователь</cp:lastModifiedBy>
  <cp:revision>91</cp:revision>
  <dcterms:created xsi:type="dcterms:W3CDTF">2020-04-23T11:54:59Z</dcterms:created>
  <dcterms:modified xsi:type="dcterms:W3CDTF">2020-04-30T06:32:58Z</dcterms:modified>
</cp:coreProperties>
</file>